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Thin"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Montserrat Light" panose="020B0604020202020204" charset="0"/>
      <p:regular r:id="rId39"/>
      <p:bold r:id="rId40"/>
      <p:italic r:id="rId41"/>
      <p:boldItalic r:id="rId42"/>
    </p:embeddedFont>
    <p:embeddedFont>
      <p:font typeface="Josefin Slab SemiBold" panose="020B0604020202020204" charset="0"/>
      <p:regular r:id="rId43"/>
      <p:bold r:id="rId44"/>
      <p:italic r:id="rId45"/>
      <p:boldItalic r:id="rId46"/>
    </p:embeddedFont>
    <p:embeddedFont>
      <p:font typeface="Montserrat Medium"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53" autoAdjust="0"/>
  </p:normalViewPr>
  <p:slideViewPr>
    <p:cSldViewPr snapToGrid="0">
      <p:cViewPr varScale="1">
        <p:scale>
          <a:sx n="82" d="100"/>
          <a:sy n="82" d="100"/>
        </p:scale>
        <p:origin x="14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first and second fold.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We can also get the coefficients from the pipeline. Here, it tells us that features like Pool Area and Garage Quality will cause sale price to increase by a larger amount with each increase in unit of relative value (note that the values were encoded). </a:t>
            </a:r>
            <a:r>
              <a:rPr lang="en-US" baseline="0" dirty="0" smtClean="0"/>
              <a:t>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regression</a:t>
            </a:r>
            <a:r>
              <a:rPr lang="en-US" baseline="0" dirty="0" smtClean="0"/>
              <a:t> models for the project, each having their own positives and negatives, and each having different model scores. The ultimate goal was to find which regression model had the highest score across all folds when compared against each other. Regression models are also useful for feature selection.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regression models begin as a default,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identical to the default model, with the caveat that all values at all folds are superior to the default model. Plus the tuned model as a higher mean as a result. Regardless, we can still see the degradation trend typical of the lasso.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and trades variance for bias.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*I do not know why it looks like this and will ask Vinod*. The tuned model, on the other hand, more resembles the Lasso and Ridge models. In fact, the elastic net, when tuned, has the greatest Mean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and since the Elastic net is so computationally extensive, we would probably choose the ridge over it in this scenario, especially considering the difference in score is .0005 points.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0.886257, while the tuned model has a CV score of 0.886412.</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a:t>
            </a:r>
            <a:r>
              <a:rPr lang="en-US" baseline="0" dirty="0" err="1" smtClean="0"/>
              <a:t>sequently</a:t>
            </a:r>
            <a:r>
              <a:rPr lang="en-US" baseline="0" dirty="0" smtClean="0"/>
              <a:t>, where each addition fixes the errors made from the previous.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err="1" smtClean="0"/>
              <a:t>multicollinearity</a:t>
            </a:r>
            <a:r>
              <a:rPr lang="en-US" baseline="0" dirty="0" smtClean="0"/>
              <a:t> than others, while other models deal with larger data sets than others. And just because you would choose one of those models, doesn’t necessarily mean that the model in itself is “awful”, rather, much like parameter tuning, you need to find the one that works best to your needs.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regression models are probably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regression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(at the cost of the loss of score), the average importance looks almost visually identical to what the RF presented to us.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Additionally, the refined models could, instead, be based on the gradient boosting instead of the random forest, although the overfitting issue should still need to be solved, as with the base model.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regressions of the two features that had the </a:t>
            </a:r>
            <a:r>
              <a:rPr lang="en-US" baseline="0" smtClean="0"/>
              <a:t>highest importance </a:t>
            </a:r>
            <a:r>
              <a:rPr lang="en-US" baseline="0" dirty="0" smtClean="0"/>
              <a:t>in the GB models.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but transformations are done separately. This is different in a pipeline, where everything is applied to all transformers in a series. This simplifies the coding, avoids errors, and, most importantly, allows for recalling.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All this is telling us are that the correlations are highly affected by </a:t>
            </a:r>
            <a:r>
              <a:rPr lang="en-US" baseline="0" dirty="0" err="1" smtClean="0"/>
              <a:t>multicolinearity</a:t>
            </a:r>
            <a:r>
              <a:rPr lang="en-US" baseline="0" dirty="0" smtClean="0"/>
              <a:t>, which is what machine learning models are supposed to deal with.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600"/>
            <a:ext cx="6891449"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An OLS model would typically give coefficients, standard error, and a P-value. The MLR mainly provides the intercepts and the coefficients, but is able to provide predictions at the cost of standard error.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0037"/>
            <a:ext cx="4497355" cy="305730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355" y="2090036"/>
            <a:ext cx="4646645" cy="3053464"/>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a:solidFill>
                  <a:schemeClr val="accent3"/>
                </a:solidFill>
              </a:rPr>
              <a:t>The Lasso regression selects only the most relevant features, while the </a:t>
            </a:r>
            <a:r>
              <a:rPr lang="en-US" dirty="0" smtClean="0">
                <a:solidFill>
                  <a:schemeClr val="accent3"/>
                </a:solidFill>
              </a:rPr>
              <a:t>Ridge </a:t>
            </a:r>
            <a:r>
              <a:rPr lang="en-US" dirty="0">
                <a:solidFill>
                  <a:schemeClr val="accent3"/>
                </a:solidFill>
              </a:rPr>
              <a:t>model </a:t>
            </a:r>
            <a:r>
              <a:rPr lang="en-US" dirty="0" smtClean="0">
                <a:solidFill>
                  <a:schemeClr val="accent3"/>
                </a:solidFill>
              </a:rPr>
              <a:t>reduces </a:t>
            </a:r>
            <a:r>
              <a:rPr lang="en-US" dirty="0">
                <a:solidFill>
                  <a:schemeClr val="accent3"/>
                </a:solidFill>
              </a:rPr>
              <a:t>sensitivity to change by penalizing the "largest coefficients". </a:t>
            </a:r>
            <a:r>
              <a:rPr lang="en-US" dirty="0" smtClean="0">
                <a:solidFill>
                  <a:schemeClr val="accent3"/>
                </a:solidFill>
              </a:rPr>
              <a:t>Elastic net is a hybrid of both.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All have the goal of reducing model complexity, handling </a:t>
            </a:r>
            <a:r>
              <a:rPr lang="en-US" dirty="0" err="1" smtClean="0">
                <a:solidFill>
                  <a:schemeClr val="accent3"/>
                </a:solidFill>
              </a:rPr>
              <a:t>multicolinearity</a:t>
            </a:r>
            <a:r>
              <a:rPr lang="en-US" dirty="0" smtClean="0">
                <a:solidFill>
                  <a:schemeClr val="accent3"/>
                </a:solidFill>
              </a:rPr>
              <a:t>, and making predictions more explainable.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176" y="2631233"/>
            <a:ext cx="4030824" cy="2512267"/>
          </a:xfrm>
          <a:prstGeom prst="rect">
            <a:avLst/>
          </a:prstGeom>
        </p:spPr>
      </p:pic>
      <p:sp>
        <p:nvSpPr>
          <p:cNvPr id="14" name="TextBox 13"/>
          <p:cNvSpPr txBox="1"/>
          <p:nvPr/>
        </p:nvSpPr>
        <p:spPr>
          <a:xfrm>
            <a:off x="2452395" y="3125754"/>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33" y="3403698"/>
            <a:ext cx="9147508"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Elastic model has one of the lowest fold score of the three, while the Lasso seems to have the greatest variation.</a:t>
            </a: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endParaRPr lang="en-US" sz="1400" dirty="0" smtClean="0">
              <a:latin typeface="Source Sans Pro"/>
            </a:endParaRP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3" y="9689"/>
            <a:ext cx="409843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a:t>
            </a:r>
            <a:r>
              <a:rPr lang="en" dirty="0" smtClean="0"/>
              <a:t>Indistinguishable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309" y="2168697"/>
            <a:ext cx="4468391" cy="29533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168697"/>
            <a:ext cx="4312309" cy="29692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489" y="9689"/>
            <a:ext cx="1848969" cy="20395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2458" y="9689"/>
            <a:ext cx="1881542" cy="2039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Molding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Finale</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a:t>
            </a:r>
            <a:r>
              <a:rPr lang="en" dirty="0" smtClean="0"/>
              <a:t>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dirty="0" smtClean="0"/>
                        <a:t>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a:t>
                      </a:r>
                      <a:r>
                        <a:rPr lang="en-US" sz="1300" dirty="0" smtClean="0"/>
                        <a:t>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a:t>
                      </a:r>
                      <a:r>
                        <a:rPr lang="en-US" sz="1300" dirty="0" smtClean="0"/>
                        <a:t>Tuned </a:t>
                      </a:r>
                      <a:r>
                        <a:rPr lang="en-US" sz="1300" dirty="0" smtClean="0"/>
                        <a:t>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a:t>
                      </a:r>
                      <a:r>
                        <a:rPr lang="en-US" dirty="0" smtClean="0"/>
                        <a:t>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endParaRPr lang="en-US" sz="1300"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a:t>
            </a:r>
            <a:r>
              <a:rPr lang="en-US" sz="1300" dirty="0" smtClean="0">
                <a:latin typeface="+mn-lt"/>
              </a:rPr>
              <a:t>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endParaRPr lang="en-US" sz="1300" dirty="0" smtClean="0">
              <a:latin typeface="+mn-lt"/>
            </a:endParaRP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a:t>
            </a:r>
            <a:r>
              <a:rPr lang="en-US" sz="1300" dirty="0" smtClean="0">
                <a:latin typeface="+mn-lt"/>
              </a:rPr>
              <a:t>nearly identical visually across the regressions, so it’s pointless to show a different one.</a:t>
            </a:r>
            <a:endParaRPr lang="en-US" sz="1300" dirty="0" smtClean="0">
              <a:latin typeface="+mn-lt"/>
            </a:endParaRP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t>
            </a:r>
            <a:r>
              <a:rPr lang="en-US" dirty="0" smtClean="0">
                <a:solidFill>
                  <a:schemeClr val="accent3"/>
                </a:solidFill>
              </a:rPr>
              <a:t>are the RF results if “feature” was square root instead of none. It would have a lower score, but everything would have higher importance.</a:t>
            </a:r>
            <a:endParaRPr lang="en-US" dirty="0" smtClean="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187" y="1595535"/>
            <a:ext cx="5301813" cy="354796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a:t>
            </a:r>
            <a:r>
              <a:rPr lang="en" dirty="0" smtClean="0">
                <a:solidFill>
                  <a:schemeClr val="accent3"/>
                </a:solidFill>
                <a:latin typeface="+mn-lt"/>
                <a:ea typeface="Montserrat Medium"/>
                <a:cs typeface="Montserrat Medium"/>
                <a:sym typeface="Montserrat Medium"/>
              </a:rPr>
              <a:t>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a:t>
            </a:r>
            <a:r>
              <a:rPr lang="en" sz="1300" dirty="0" smtClean="0">
                <a:solidFill>
                  <a:schemeClr val="accent3"/>
                </a:solidFill>
                <a:latin typeface="+mn-lt"/>
                <a:ea typeface="Montserrat"/>
                <a:cs typeface="Montserrat"/>
                <a:sym typeface="Montserrat"/>
              </a:rPr>
              <a:t>),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t>
            </a:r>
            <a:r>
              <a:rPr lang="en" sz="1300" dirty="0" smtClean="0">
                <a:solidFill>
                  <a:schemeClr val="accent3"/>
                </a:solidFill>
                <a:latin typeface="+mn-lt"/>
                <a:ea typeface="Montserrat"/>
                <a:cs typeface="Montserrat"/>
                <a:sym typeface="Montserrat"/>
              </a:rPr>
              <a:t>Additionally the parameters can be </a:t>
            </a:r>
            <a:r>
              <a:rPr lang="en" sz="1300" dirty="0" smtClean="0">
                <a:solidFill>
                  <a:schemeClr val="accent3"/>
                </a:solidFill>
                <a:latin typeface="+mn-lt"/>
                <a:ea typeface="Montserrat"/>
                <a:cs typeface="Montserrat"/>
                <a:sym typeface="Montserrat"/>
              </a:rPr>
              <a:t>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a:t>
            </a:r>
            <a:r>
              <a:rPr lang="en" sz="1300" dirty="0" smtClean="0">
                <a:solidFill>
                  <a:schemeClr val="accent3"/>
                </a:solidFill>
                <a:latin typeface="+mn-lt"/>
                <a:ea typeface="Montserrat"/>
                <a:cs typeface="Montserrat"/>
                <a:sym typeface="Montserrat"/>
              </a:rPr>
              <a:t>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‘Electrical’ and ‘</a:t>
            </a:r>
            <a:r>
              <a:rPr lang="en-US" sz="1400" dirty="0" err="1" smtClean="0">
                <a:latin typeface="Source Sans Pro"/>
              </a:rPr>
              <a:t>LotShape</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Coorelations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5526</TotalTime>
  <Words>5144</Words>
  <Application>Microsoft Office PowerPoint</Application>
  <PresentationFormat>On-screen Show (16:9)</PresentationFormat>
  <Paragraphs>196</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Black</vt:lpstr>
      <vt:lpstr>Montserrat Thin</vt:lpstr>
      <vt:lpstr>Montserrat</vt:lpstr>
      <vt:lpstr>Arial</vt:lpstr>
      <vt:lpstr>Montserrat Light</vt:lpstr>
      <vt:lpstr>Arial (Body)</vt:lpstr>
      <vt:lpstr>Source Sans Pro</vt:lpstr>
      <vt:lpstr>Josefin Slab SemiBold</vt:lpstr>
      <vt:lpstr>Montserrat Medium</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Indistinguishable</vt:lpstr>
      <vt:lpstr>Gradient Boosting</vt:lpstr>
      <vt:lpstr>GB: The Finale</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274</cp:revision>
  <dcterms:modified xsi:type="dcterms:W3CDTF">2024-08-03T08:38:18Z</dcterms:modified>
</cp:coreProperties>
</file>